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4.xml" ContentType="application/vnd.openxmlformats-officedocument.presentationml.slide+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theme/theme2.xml" ContentType="application/vnd.openxmlformats-officedocument.theme+xml"/>
  <Override PartName="/ppt/slides/slide6.xml" ContentType="application/vnd.openxmlformats-officedocument.presentationml.slid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8"/>
  </p:notesMasterIdLst>
  <p:sldIdLst>
    <p:sldId id="415" r:id="rId2"/>
    <p:sldId id="434" r:id="rId3"/>
    <p:sldId id="416" r:id="rId4"/>
    <p:sldId id="433" r:id="rId5"/>
    <p:sldId id="435" r:id="rId6"/>
    <p:sldId id="427"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747" autoAdjust="0"/>
    <p:restoredTop sz="90793" autoAdjust="0"/>
  </p:normalViewPr>
  <p:slideViewPr>
    <p:cSldViewPr>
      <p:cViewPr varScale="1">
        <p:scale>
          <a:sx n="167" d="100"/>
          <a:sy n="167" d="100"/>
        </p:scale>
        <p:origin x="-336" y="-104"/>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7/6/16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5 : 20 – 6:14</a:t>
            </a:r>
          </a:p>
          <a:p>
            <a:pPr>
              <a:spcBef>
                <a:spcPct val="50000"/>
              </a:spcBef>
            </a:pP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smtClean="0">
                <a:solidFill>
                  <a:schemeClr val="bg1"/>
                </a:solidFill>
                <a:latin typeface="Arial"/>
                <a:ea typeface="Cambria"/>
                <a:cs typeface="Times New Roman"/>
              </a:rPr>
              <a:t>20 </a:t>
            </a:r>
            <a:r>
              <a:rPr lang="en-AU" sz="3200" dirty="0" smtClean="0">
                <a:solidFill>
                  <a:schemeClr val="bg1"/>
                </a:solidFill>
                <a:latin typeface="Times New Roman"/>
                <a:ea typeface="Cambria"/>
                <a:cs typeface="Times New Roman"/>
              </a:rPr>
              <a:t>Now the law came in to increase the trespass, but where sin increased, grace abounded all the more, </a:t>
            </a:r>
            <a:r>
              <a:rPr lang="en-AU" sz="3200" b="1" baseline="30000" dirty="0" smtClean="0">
                <a:solidFill>
                  <a:schemeClr val="bg1"/>
                </a:solidFill>
                <a:latin typeface="Arial"/>
                <a:ea typeface="Cambria"/>
                <a:cs typeface="Times New Roman"/>
              </a:rPr>
              <a:t>21 </a:t>
            </a:r>
            <a:r>
              <a:rPr lang="en-AU" sz="3200" dirty="0" smtClean="0">
                <a:solidFill>
                  <a:schemeClr val="bg1"/>
                </a:solidFill>
                <a:latin typeface="Times New Roman"/>
                <a:ea typeface="Cambria"/>
                <a:cs typeface="Times New Roman"/>
              </a:rPr>
              <a:t>so that, as sin reigned in death, grace also might reign through righteousness leading to eternal life through Jesus Christ our Lord.</a:t>
            </a:r>
            <a:r>
              <a:rPr lang="en-AU" sz="3200" dirty="0" smtClean="0">
                <a:solidFill>
                  <a:schemeClr val="bg1"/>
                </a:solidFill>
                <a:latin typeface="Times New Roman"/>
                <a:ea typeface="Cambria"/>
                <a:cs typeface="Times New Roman"/>
              </a:rPr>
              <a:t> </a:t>
            </a:r>
          </a:p>
          <a:p>
            <a:pPr>
              <a:spcAft>
                <a:spcPts val="0"/>
              </a:spcAft>
            </a:pPr>
            <a:endParaRPr lang="en-US" sz="3200" dirty="0" smtClean="0">
              <a:solidFill>
                <a:schemeClr val="bg1"/>
              </a:solidFill>
              <a:latin typeface="Times New Roman"/>
              <a:ea typeface="Cambria"/>
              <a:cs typeface="Times New Roman"/>
            </a:endParaRPr>
          </a:p>
          <a:p>
            <a:r>
              <a:rPr lang="en-AU" sz="4400" b="1" dirty="0" smtClean="0">
                <a:solidFill>
                  <a:schemeClr val="bg1"/>
                </a:solidFill>
                <a:latin typeface="Times New Roman"/>
                <a:ea typeface="Cambria"/>
                <a:cs typeface="Times New Roman"/>
              </a:rPr>
              <a:t>6</a:t>
            </a:r>
            <a:r>
              <a:rPr lang="en-AU" sz="4400" b="1" dirty="0" smtClean="0">
                <a:solidFill>
                  <a:schemeClr val="bg1"/>
                </a:solidFill>
                <a:latin typeface="Times New Roman"/>
                <a:ea typeface="Cambria"/>
                <a:cs typeface="Times New Roman"/>
              </a:rPr>
              <a:t> </a:t>
            </a:r>
            <a:r>
              <a:rPr lang="en-AU" sz="3200" dirty="0" smtClean="0">
                <a:solidFill>
                  <a:schemeClr val="bg1"/>
                </a:solidFill>
                <a:latin typeface="Times New Roman"/>
                <a:ea typeface="Cambria"/>
                <a:cs typeface="Times New Roman"/>
              </a:rPr>
              <a:t>What shall we say then? Are we to continue in sin that grace may abound? </a:t>
            </a:r>
            <a:r>
              <a:rPr lang="en-AU" sz="3200" b="1" baseline="30000" dirty="0" smtClean="0">
                <a:solidFill>
                  <a:schemeClr val="bg1"/>
                </a:solidFill>
                <a:latin typeface="Arial"/>
                <a:ea typeface="Cambria"/>
                <a:cs typeface="Times New Roman"/>
              </a:rPr>
              <a:t>2 </a:t>
            </a:r>
            <a:r>
              <a:rPr lang="en-AU" sz="3200" dirty="0" smtClean="0">
                <a:solidFill>
                  <a:schemeClr val="bg1"/>
                </a:solidFill>
                <a:latin typeface="Times New Roman"/>
                <a:ea typeface="Cambria"/>
                <a:cs typeface="Times New Roman"/>
              </a:rPr>
              <a:t>By no means! How can we who died to sin still live in it? </a:t>
            </a:r>
            <a:r>
              <a:rPr lang="en-AU" sz="3200" b="1" baseline="30000" dirty="0" smtClean="0">
                <a:solidFill>
                  <a:schemeClr val="bg1"/>
                </a:solidFill>
                <a:latin typeface="Arial"/>
                <a:ea typeface="Cambria"/>
                <a:cs typeface="Times New Roman"/>
              </a:rPr>
              <a:t>3 </a:t>
            </a:r>
            <a:r>
              <a:rPr lang="en-AU" sz="3200" dirty="0" smtClean="0">
                <a:solidFill>
                  <a:schemeClr val="bg1"/>
                </a:solidFill>
                <a:latin typeface="Times New Roman"/>
                <a:ea typeface="Cambria"/>
                <a:cs typeface="Times New Roman"/>
              </a:rPr>
              <a:t>Do you not know that all of us who have been baptized into Christ Jesus were baptized into his death?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smtClean="0">
                <a:solidFill>
                  <a:srgbClr val="FFFFFF"/>
                </a:solidFill>
                <a:latin typeface="Arial"/>
                <a:ea typeface="Cambria"/>
                <a:cs typeface="Times New Roman"/>
              </a:rPr>
              <a:t>4 </a:t>
            </a:r>
            <a:r>
              <a:rPr lang="en-AU" sz="3000" dirty="0" smtClean="0">
                <a:solidFill>
                  <a:srgbClr val="FFFFFF"/>
                </a:solidFill>
                <a:latin typeface="Times New Roman"/>
                <a:ea typeface="Cambria"/>
                <a:cs typeface="Times New Roman"/>
              </a:rPr>
              <a:t>We were buried therefore with him by baptism into death, in order that, just as Christ was raised from the dead by the glory of the Father, we too might walk in newness of life. </a:t>
            </a:r>
            <a:endParaRPr lang="en-US" sz="3000" dirty="0" smtClean="0">
              <a:solidFill>
                <a:srgbClr val="FFFFFF"/>
              </a:solidFill>
              <a:latin typeface="Times New Roman"/>
              <a:ea typeface="Cambria"/>
              <a:cs typeface="Times New Roman"/>
            </a:endParaRPr>
          </a:p>
          <a:p>
            <a:r>
              <a:rPr lang="en-AU" sz="3000" b="1" baseline="30000" dirty="0" smtClean="0">
                <a:solidFill>
                  <a:srgbClr val="FFFFFF"/>
                </a:solidFill>
                <a:latin typeface="Arial"/>
                <a:ea typeface="Cambria"/>
                <a:cs typeface="Times New Roman"/>
              </a:rPr>
              <a:t>5 </a:t>
            </a:r>
            <a:r>
              <a:rPr lang="en-AU" sz="3000" dirty="0" smtClean="0">
                <a:solidFill>
                  <a:srgbClr val="FFFFFF"/>
                </a:solidFill>
                <a:latin typeface="Times New Roman"/>
                <a:ea typeface="Cambria"/>
                <a:cs typeface="Times New Roman"/>
              </a:rPr>
              <a:t>For if we have been united with him in a death like his, we shall certainly be united with him in a resurrection like his. </a:t>
            </a:r>
            <a:r>
              <a:rPr lang="en-AU" sz="3000" b="1" baseline="30000" dirty="0" smtClean="0">
                <a:solidFill>
                  <a:srgbClr val="FFFFFF"/>
                </a:solidFill>
                <a:latin typeface="Arial"/>
                <a:ea typeface="Cambria"/>
                <a:cs typeface="Times New Roman"/>
              </a:rPr>
              <a:t>6 </a:t>
            </a:r>
            <a:r>
              <a:rPr lang="en-AU" sz="3000" dirty="0" smtClean="0">
                <a:solidFill>
                  <a:srgbClr val="FFFFFF"/>
                </a:solidFill>
                <a:latin typeface="Times New Roman"/>
                <a:ea typeface="Cambria"/>
                <a:cs typeface="Times New Roman"/>
              </a:rPr>
              <a:t>We know that our old self was crucified with him in order that the body of sin might be brought to nothing, so that we would no longer be enslaved to sin. </a:t>
            </a:r>
            <a:r>
              <a:rPr lang="en-AU" sz="3000" b="1" baseline="30000" dirty="0" smtClean="0">
                <a:solidFill>
                  <a:srgbClr val="FFFFFF"/>
                </a:solidFill>
                <a:latin typeface="Arial"/>
                <a:ea typeface="Cambria"/>
                <a:cs typeface="Times New Roman"/>
              </a:rPr>
              <a:t>7 </a:t>
            </a:r>
            <a:r>
              <a:rPr lang="en-AU" sz="3000" dirty="0" smtClean="0">
                <a:solidFill>
                  <a:srgbClr val="FFFFFF"/>
                </a:solidFill>
                <a:latin typeface="Times New Roman"/>
                <a:ea typeface="Cambria"/>
                <a:cs typeface="Times New Roman"/>
              </a:rPr>
              <a:t>For one who has died has been set free from sin. </a:t>
            </a:r>
            <a:r>
              <a:rPr lang="en-AU" sz="3000" b="1" baseline="30000" dirty="0" smtClean="0">
                <a:solidFill>
                  <a:srgbClr val="FFFFFF"/>
                </a:solidFill>
                <a:latin typeface="Arial"/>
                <a:ea typeface="Cambria"/>
                <a:cs typeface="Times New Roman"/>
              </a:rPr>
              <a:t>8 </a:t>
            </a:r>
            <a:r>
              <a:rPr lang="en-AU" sz="3000" dirty="0" smtClean="0">
                <a:solidFill>
                  <a:srgbClr val="FFFFFF"/>
                </a:solidFill>
                <a:latin typeface="Times New Roman"/>
                <a:ea typeface="Cambria"/>
                <a:cs typeface="Times New Roman"/>
              </a:rPr>
              <a:t>Now if we have died with Christ, we believe that we will also live with him. </a:t>
            </a:r>
            <a:endParaRPr lang="en-US" sz="30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4698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rgbClr val="FFFFFF"/>
                </a:solidFill>
                <a:latin typeface="Arial"/>
                <a:ea typeface="Cambria"/>
                <a:cs typeface="Times New Roman"/>
              </a:rPr>
              <a:t>9 </a:t>
            </a:r>
            <a:r>
              <a:rPr lang="en-AU" sz="3200" dirty="0" smtClean="0">
                <a:solidFill>
                  <a:srgbClr val="FFFFFF"/>
                </a:solidFill>
                <a:latin typeface="Times New Roman"/>
                <a:ea typeface="Cambria"/>
                <a:cs typeface="Times New Roman"/>
              </a:rPr>
              <a:t>We know that Christ, being raised from the dead, will never die again; death no longer has dominion over him. </a:t>
            </a:r>
            <a:r>
              <a:rPr lang="en-AU" sz="3200" b="1" baseline="30000" dirty="0" smtClean="0">
                <a:solidFill>
                  <a:srgbClr val="FFFFFF"/>
                </a:solidFill>
                <a:latin typeface="Arial"/>
                <a:ea typeface="Cambria"/>
                <a:cs typeface="Times New Roman"/>
              </a:rPr>
              <a:t>10 </a:t>
            </a:r>
            <a:r>
              <a:rPr lang="en-AU" sz="3200" dirty="0" smtClean="0">
                <a:solidFill>
                  <a:srgbClr val="FFFFFF"/>
                </a:solidFill>
                <a:latin typeface="Times New Roman"/>
                <a:ea typeface="Cambria"/>
                <a:cs typeface="Times New Roman"/>
              </a:rPr>
              <a:t>For the death he died he died to sin, once for all, but the life he lives he lives to God. </a:t>
            </a:r>
            <a:r>
              <a:rPr lang="en-AU" sz="3200" b="1" baseline="30000" dirty="0" smtClean="0">
                <a:solidFill>
                  <a:srgbClr val="FFFFFF"/>
                </a:solidFill>
                <a:latin typeface="Arial"/>
                <a:ea typeface="Cambria"/>
                <a:cs typeface="Times New Roman"/>
              </a:rPr>
              <a:t>11 </a:t>
            </a:r>
            <a:r>
              <a:rPr lang="en-AU" sz="3200" dirty="0" smtClean="0">
                <a:solidFill>
                  <a:srgbClr val="FFFFFF"/>
                </a:solidFill>
                <a:latin typeface="Times New Roman"/>
                <a:ea typeface="Cambria"/>
                <a:cs typeface="Times New Roman"/>
              </a:rPr>
              <a:t>So you also must consider yourselves dead to sin and alive to God in Christ Jesus.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rgbClr val="FFFFFF"/>
                </a:solidFill>
                <a:latin typeface="Arial"/>
                <a:ea typeface="Cambria"/>
                <a:cs typeface="Times New Roman"/>
              </a:rPr>
              <a:t>12 </a:t>
            </a:r>
            <a:r>
              <a:rPr lang="en-AU" sz="3200" dirty="0" smtClean="0">
                <a:solidFill>
                  <a:srgbClr val="FFFFFF"/>
                </a:solidFill>
                <a:latin typeface="Times New Roman"/>
                <a:ea typeface="Cambria"/>
                <a:cs typeface="Times New Roman"/>
              </a:rPr>
              <a:t>Let not sin therefore reign in your mortal body, to make you obey its passions. </a:t>
            </a:r>
            <a:r>
              <a:rPr lang="en-AU" sz="3200" b="1" baseline="30000" dirty="0" smtClean="0">
                <a:solidFill>
                  <a:srgbClr val="FFFFFF"/>
                </a:solidFill>
                <a:latin typeface="Arial"/>
                <a:ea typeface="Cambria"/>
                <a:cs typeface="Times New Roman"/>
              </a:rPr>
              <a:t>13 </a:t>
            </a:r>
            <a:r>
              <a:rPr lang="en-AU" sz="3200" dirty="0" smtClean="0">
                <a:solidFill>
                  <a:srgbClr val="FFFFFF"/>
                </a:solidFill>
                <a:latin typeface="Times New Roman"/>
                <a:ea typeface="Cambria"/>
                <a:cs typeface="Times New Roman"/>
              </a:rPr>
              <a:t>Do not present your members to sin as instruments for unrighteousness, but present yourselves to God as those who have been brought from death to life, and your members to God as instruments for righteousness. </a:t>
            </a:r>
            <a:r>
              <a:rPr lang="en-AU" sz="3200" b="1" baseline="30000" dirty="0" smtClean="0">
                <a:solidFill>
                  <a:srgbClr val="FFFFFF"/>
                </a:solidFill>
                <a:latin typeface="Arial"/>
                <a:ea typeface="Cambria"/>
                <a:cs typeface="Times New Roman"/>
              </a:rPr>
              <a:t>14 </a:t>
            </a:r>
            <a:r>
              <a:rPr lang="en-AU" sz="3200" dirty="0" smtClean="0">
                <a:solidFill>
                  <a:srgbClr val="FFFFFF"/>
                </a:solidFill>
                <a:latin typeface="Times New Roman"/>
                <a:ea typeface="Cambria"/>
                <a:cs typeface="Times New Roman"/>
              </a:rPr>
              <a:t>For sin will have no dominion over you, since you are not under law but under grace. </a:t>
            </a:r>
            <a:endParaRPr lang="en-US" sz="31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0" y="-114300"/>
            <a:ext cx="9144000" cy="523220"/>
          </a:xfrm>
          <a:prstGeom prst="rect">
            <a:avLst/>
          </a:prstGeom>
          <a:noFill/>
        </p:spPr>
        <p:txBody>
          <a:bodyPr wrap="square" rtlCol="0">
            <a:spAutoFit/>
          </a:bodyPr>
          <a:lstStyle/>
          <a:p>
            <a:pPr algn="ctr"/>
            <a:r>
              <a:rPr lang="en-US" sz="2800" spc="120" dirty="0" smtClean="0">
                <a:solidFill>
                  <a:srgbClr val="FFFF00"/>
                </a:solidFill>
                <a:latin typeface="Cooper Black"/>
                <a:cs typeface="Cooper Black"/>
              </a:rPr>
              <a:t>Abusing grace</a:t>
            </a:r>
            <a:endParaRPr lang="en-US" sz="2800" spc="120" dirty="0">
              <a:solidFill>
                <a:srgbClr val="FFFF00"/>
              </a:solidFill>
              <a:latin typeface="Cooper Black"/>
              <a:cs typeface="Cooper Black"/>
            </a:endParaRPr>
          </a:p>
        </p:txBody>
      </p:sp>
      <p:sp>
        <p:nvSpPr>
          <p:cNvPr id="20" name="Rectangle 19"/>
          <p:cNvSpPr/>
          <p:nvPr/>
        </p:nvSpPr>
        <p:spPr>
          <a:xfrm>
            <a:off x="76200" y="419100"/>
            <a:ext cx="8915400" cy="769441"/>
          </a:xfrm>
          <a:prstGeom prst="rect">
            <a:avLst/>
          </a:prstGeom>
          <a:ln w="19050">
            <a:solidFill>
              <a:srgbClr val="FFFF00"/>
            </a:solidFill>
          </a:ln>
        </p:spPr>
        <p:txBody>
          <a:bodyPr wrap="square">
            <a:spAutoFit/>
          </a:bodyPr>
          <a:lstStyle/>
          <a:p>
            <a:pPr algn="ctr"/>
            <a:r>
              <a:rPr lang="en-US" sz="2200" dirty="0" smtClean="0">
                <a:solidFill>
                  <a:srgbClr val="FFFFFF"/>
                </a:solidFill>
                <a:latin typeface="Times New Roman"/>
                <a:ea typeface="Cambria"/>
                <a:cs typeface="Times New Roman"/>
              </a:rPr>
              <a:t>Is it OK to go on sinning, because God is gracious and He’ll forgive us?</a:t>
            </a:r>
          </a:p>
          <a:p>
            <a:pPr algn="ctr"/>
            <a:r>
              <a:rPr lang="en-US" sz="2200" b="1" u="sng" dirty="0" smtClean="0">
                <a:solidFill>
                  <a:srgbClr val="FFFF00"/>
                </a:solidFill>
                <a:latin typeface="Times New Roman"/>
                <a:ea typeface="Cambria"/>
                <a:cs typeface="Times New Roman"/>
              </a:rPr>
              <a:t>“Not on your Nelly”</a:t>
            </a:r>
            <a:r>
              <a:rPr lang="en-US" sz="2200" b="1" dirty="0" smtClean="0">
                <a:solidFill>
                  <a:srgbClr val="FFFF00"/>
                </a:solidFill>
                <a:latin typeface="Times New Roman"/>
                <a:ea typeface="Cambria"/>
                <a:cs typeface="Times New Roman"/>
              </a:rPr>
              <a:t> </a:t>
            </a:r>
            <a:r>
              <a:rPr lang="en-US" sz="2200" dirty="0" smtClean="0">
                <a:solidFill>
                  <a:srgbClr val="FFFF00"/>
                </a:solidFill>
                <a:latin typeface="Times New Roman"/>
                <a:ea typeface="Cambria"/>
                <a:cs typeface="Times New Roman"/>
              </a:rPr>
              <a:t>– How can we who died to sin still live in it?</a:t>
            </a:r>
            <a:endParaRPr lang="en-US" sz="2200" dirty="0">
              <a:solidFill>
                <a:srgbClr val="FFFF00"/>
              </a:solidFill>
              <a:latin typeface="Times New Roman"/>
              <a:cs typeface="Times New Roman"/>
            </a:endParaRPr>
          </a:p>
        </p:txBody>
      </p:sp>
      <p:sp>
        <p:nvSpPr>
          <p:cNvPr id="17" name="TextBox 16"/>
          <p:cNvSpPr txBox="1"/>
          <p:nvPr/>
        </p:nvSpPr>
        <p:spPr>
          <a:xfrm>
            <a:off x="0" y="1181100"/>
            <a:ext cx="9144000" cy="446276"/>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In baptism, we are united with Christ in His death and resurrection</a:t>
            </a:r>
            <a:endParaRPr lang="en-US" sz="2300" dirty="0" smtClean="0">
              <a:solidFill>
                <a:schemeClr val="bg1"/>
              </a:solidFill>
              <a:latin typeface="Times New Roman"/>
              <a:cs typeface="Times New Roman"/>
            </a:endParaRPr>
          </a:p>
        </p:txBody>
      </p:sp>
      <p:sp>
        <p:nvSpPr>
          <p:cNvPr id="18" name="TextBox 17"/>
          <p:cNvSpPr txBox="1"/>
          <p:nvPr/>
        </p:nvSpPr>
        <p:spPr>
          <a:xfrm>
            <a:off x="381000" y="1714500"/>
            <a:ext cx="8534400" cy="830997"/>
          </a:xfrm>
          <a:prstGeom prst="rect">
            <a:avLst/>
          </a:prstGeom>
          <a:noFill/>
          <a:ln w="25400">
            <a:solidFill>
              <a:schemeClr val="bg1"/>
            </a:solidFill>
          </a:ln>
        </p:spPr>
        <p:txBody>
          <a:bodyPr wrap="square" rtlCol="0">
            <a:spAutoFit/>
          </a:bodyPr>
          <a:lstStyle/>
          <a:p>
            <a:pPr algn="ctr"/>
            <a:r>
              <a:rPr lang="en-US" sz="2400" i="1" dirty="0" smtClean="0">
                <a:solidFill>
                  <a:schemeClr val="bg1"/>
                </a:solidFill>
                <a:latin typeface="Times New Roman"/>
                <a:cs typeface="Times New Roman"/>
              </a:rPr>
              <a:t>What was crucified with Christ, was </a:t>
            </a:r>
            <a:r>
              <a:rPr lang="en-US" sz="2400" b="1" i="1" dirty="0" smtClean="0">
                <a:solidFill>
                  <a:schemeClr val="bg1"/>
                </a:solidFill>
                <a:latin typeface="Times New Roman"/>
                <a:cs typeface="Times New Roman"/>
              </a:rPr>
              <a:t>no</a:t>
            </a:r>
            <a:r>
              <a:rPr lang="en-US" sz="2400" i="1" dirty="0" smtClean="0">
                <a:solidFill>
                  <a:schemeClr val="bg1"/>
                </a:solidFill>
                <a:latin typeface="Times New Roman"/>
                <a:cs typeface="Times New Roman"/>
              </a:rPr>
              <a:t>t a part of me called my old nature, but the </a:t>
            </a:r>
            <a:r>
              <a:rPr lang="en-US" sz="2400" b="1" i="1" dirty="0" smtClean="0">
                <a:solidFill>
                  <a:schemeClr val="bg1"/>
                </a:solidFill>
                <a:latin typeface="Times New Roman"/>
                <a:cs typeface="Times New Roman"/>
              </a:rPr>
              <a:t>whole </a:t>
            </a:r>
            <a:r>
              <a:rPr lang="en-US" sz="2400" i="1" dirty="0" smtClean="0">
                <a:solidFill>
                  <a:schemeClr val="bg1"/>
                </a:solidFill>
                <a:latin typeface="Times New Roman"/>
                <a:cs typeface="Times New Roman"/>
              </a:rPr>
              <a:t>of me, as I was before I was converted. </a:t>
            </a:r>
            <a:r>
              <a:rPr lang="en-US" sz="2400" i="1" baseline="30000" dirty="0" smtClean="0">
                <a:solidFill>
                  <a:schemeClr val="bg1"/>
                </a:solidFill>
                <a:latin typeface="Times New Roman"/>
                <a:cs typeface="Times New Roman"/>
              </a:rPr>
              <a:t>John Stott</a:t>
            </a:r>
            <a:endParaRPr lang="en-US" sz="2400" i="1" dirty="0">
              <a:solidFill>
                <a:schemeClr val="bg1"/>
              </a:solidFill>
              <a:latin typeface="Times New Roman"/>
              <a:cs typeface="Times New Roman"/>
            </a:endParaRPr>
          </a:p>
        </p:txBody>
      </p:sp>
      <p:sp>
        <p:nvSpPr>
          <p:cNvPr id="21" name="TextBox 20"/>
          <p:cNvSpPr txBox="1"/>
          <p:nvPr/>
        </p:nvSpPr>
        <p:spPr>
          <a:xfrm>
            <a:off x="0" y="4560838"/>
            <a:ext cx="9144000" cy="1154162"/>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Obedience is something that </a:t>
            </a:r>
            <a:r>
              <a:rPr lang="en-US" sz="2300" b="1" dirty="0" smtClean="0">
                <a:solidFill>
                  <a:schemeClr val="bg1"/>
                </a:solidFill>
                <a:latin typeface="Times New Roman"/>
                <a:cs typeface="Times New Roman"/>
              </a:rPr>
              <a:t>we </a:t>
            </a:r>
            <a:r>
              <a:rPr lang="en-US" sz="2300" dirty="0" smtClean="0">
                <a:solidFill>
                  <a:schemeClr val="bg1"/>
                </a:solidFill>
                <a:latin typeface="Times New Roman"/>
                <a:cs typeface="Times New Roman"/>
              </a:rPr>
              <a:t>have to work at</a:t>
            </a:r>
          </a:p>
          <a:p>
            <a:pPr marL="357188" indent="-357188">
              <a:buFont typeface="Arial"/>
              <a:buChar char="•"/>
            </a:pPr>
            <a:r>
              <a:rPr lang="en-US" sz="2300" dirty="0" smtClean="0">
                <a:solidFill>
                  <a:schemeClr val="bg1"/>
                </a:solidFill>
                <a:latin typeface="Times New Roman"/>
                <a:cs typeface="Times New Roman"/>
              </a:rPr>
              <a:t>But not on our own.  Jesus has broken sin’s power over us &amp; is with us</a:t>
            </a:r>
          </a:p>
          <a:p>
            <a:pPr marL="357188" indent="-357188">
              <a:buFont typeface="Arial"/>
              <a:buChar char="•"/>
            </a:pPr>
            <a:r>
              <a:rPr lang="en-US" sz="2300" dirty="0" smtClean="0">
                <a:solidFill>
                  <a:schemeClr val="bg1"/>
                </a:solidFill>
                <a:latin typeface="Times New Roman"/>
                <a:cs typeface="Times New Roman"/>
              </a:rPr>
              <a:t>Focus on the positive – Live for God.  Be an instrument of righteousness</a:t>
            </a:r>
          </a:p>
        </p:txBody>
      </p:sp>
      <p:sp>
        <p:nvSpPr>
          <p:cNvPr id="22" name="TextBox 21"/>
          <p:cNvSpPr txBox="1"/>
          <p:nvPr/>
        </p:nvSpPr>
        <p:spPr>
          <a:xfrm>
            <a:off x="5791200" y="2857500"/>
            <a:ext cx="3200400" cy="1200328"/>
          </a:xfrm>
          <a:prstGeom prst="rect">
            <a:avLst/>
          </a:prstGeom>
          <a:noFill/>
          <a:ln w="25400">
            <a:noFill/>
          </a:ln>
        </p:spPr>
        <p:txBody>
          <a:bodyPr wrap="square" rtlCol="0">
            <a:spAutoFit/>
          </a:bodyPr>
          <a:lstStyle/>
          <a:p>
            <a:pPr algn="ctr"/>
            <a:r>
              <a:rPr lang="en-US" sz="2400" dirty="0" smtClean="0">
                <a:solidFill>
                  <a:srgbClr val="FFFF00"/>
                </a:solidFill>
                <a:latin typeface="Times New Roman"/>
                <a:cs typeface="Times New Roman"/>
              </a:rPr>
              <a:t>A commandment:  Don’t let sin reign in your mortal body</a:t>
            </a:r>
            <a:endParaRPr lang="en-US" sz="2400" i="1" dirty="0">
              <a:solidFill>
                <a:srgbClr val="FFFF00"/>
              </a:solidFill>
              <a:latin typeface="Times New Roman"/>
              <a:cs typeface="Times New Roman"/>
            </a:endParaRPr>
          </a:p>
        </p:txBody>
      </p:sp>
      <p:sp>
        <p:nvSpPr>
          <p:cNvPr id="23" name="TextBox 22"/>
          <p:cNvSpPr txBox="1"/>
          <p:nvPr/>
        </p:nvSpPr>
        <p:spPr>
          <a:xfrm>
            <a:off x="228600" y="4000500"/>
            <a:ext cx="8763000" cy="707886"/>
          </a:xfrm>
          <a:prstGeom prst="rect">
            <a:avLst/>
          </a:prstGeom>
          <a:noFill/>
          <a:ln w="9525">
            <a:noFill/>
          </a:ln>
        </p:spPr>
        <p:txBody>
          <a:bodyPr wrap="square" rtlCol="0">
            <a:spAutoFit/>
          </a:bodyPr>
          <a:lstStyle/>
          <a:p>
            <a:pPr algn="ctr"/>
            <a:r>
              <a:rPr lang="en-US" sz="2000" i="1" dirty="0" smtClean="0">
                <a:solidFill>
                  <a:srgbClr val="FFFFFF"/>
                </a:solidFill>
                <a:latin typeface="Times New Roman"/>
                <a:cs typeface="Times New Roman"/>
              </a:rPr>
              <a:t>“Living in sin” – a lifestyle of sin.  Habitual practice of sin.  A life characterised by sin rather than the righteousness of God</a:t>
            </a:r>
            <a:endParaRPr lang="en-US" sz="2000" i="1" dirty="0">
              <a:solidFill>
                <a:srgbClr val="FFFFFF"/>
              </a:solidFill>
              <a:latin typeface="Times New Roman"/>
              <a:cs typeface="Times New Roman"/>
            </a:endParaRPr>
          </a:p>
        </p:txBody>
      </p:sp>
      <p:sp>
        <p:nvSpPr>
          <p:cNvPr id="13" name="TextBox 12"/>
          <p:cNvSpPr txBox="1"/>
          <p:nvPr/>
        </p:nvSpPr>
        <p:spPr>
          <a:xfrm>
            <a:off x="0" y="2552700"/>
            <a:ext cx="9144000" cy="446276"/>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the old self is put to death with Jesus (because we were so corrupt)</a:t>
            </a:r>
          </a:p>
        </p:txBody>
      </p:sp>
      <p:sp>
        <p:nvSpPr>
          <p:cNvPr id="14" name="TextBox 13"/>
          <p:cNvSpPr txBox="1"/>
          <p:nvPr/>
        </p:nvSpPr>
        <p:spPr>
          <a:xfrm>
            <a:off x="0" y="3009901"/>
            <a:ext cx="7467600" cy="800219"/>
          </a:xfrm>
          <a:prstGeom prst="rect">
            <a:avLst/>
          </a:prstGeom>
          <a:noFill/>
        </p:spPr>
        <p:txBody>
          <a:bodyPr wrap="square" numCol="2" rtlCol="0">
            <a:spAutoFit/>
          </a:bodyPr>
          <a:lstStyle/>
          <a:p>
            <a:pPr marL="457200" indent="-457200">
              <a:buFont typeface="+mj-lt"/>
              <a:buAutoNum type="arabicPeriod"/>
            </a:pPr>
            <a:r>
              <a:rPr lang="en-US" sz="2300" dirty="0" smtClean="0">
                <a:solidFill>
                  <a:schemeClr val="bg1"/>
                </a:solidFill>
                <a:latin typeface="Times New Roman"/>
                <a:cs typeface="Times New Roman"/>
              </a:rPr>
              <a:t>No longer slaves to sin</a:t>
            </a:r>
          </a:p>
          <a:p>
            <a:pPr marL="457200" indent="-457200">
              <a:buFont typeface="+mj-lt"/>
              <a:buAutoNum type="arabicPeriod"/>
            </a:pPr>
            <a:r>
              <a:rPr lang="en-US" sz="2300" dirty="0" smtClean="0">
                <a:solidFill>
                  <a:schemeClr val="bg1"/>
                </a:solidFill>
                <a:latin typeface="Times New Roman"/>
                <a:cs typeface="Times New Roman"/>
              </a:rPr>
              <a:t>We live with Jesus</a:t>
            </a:r>
          </a:p>
          <a:p>
            <a:pPr marL="457200" indent="-457200">
              <a:buFont typeface="+mj-lt"/>
              <a:buAutoNum type="arabicPeriod"/>
            </a:pPr>
            <a:r>
              <a:rPr lang="en-US" sz="2300" dirty="0" smtClean="0">
                <a:solidFill>
                  <a:schemeClr val="bg1"/>
                </a:solidFill>
                <a:latin typeface="Times New Roman"/>
                <a:cs typeface="Times New Roman"/>
              </a:rPr>
              <a:t>Died to sin</a:t>
            </a:r>
          </a:p>
          <a:p>
            <a:pPr marL="457200" indent="-457200">
              <a:buFont typeface="+mj-lt"/>
              <a:buAutoNum type="arabicPeriod"/>
            </a:pPr>
            <a:r>
              <a:rPr lang="en-US" sz="2300" dirty="0" smtClean="0">
                <a:solidFill>
                  <a:schemeClr val="bg1"/>
                </a:solidFill>
                <a:latin typeface="Times New Roman"/>
                <a:cs typeface="Times New Roman"/>
              </a:rPr>
              <a:t>Live for God</a:t>
            </a:r>
            <a:endParaRPr lang="en-US" sz="2300" dirty="0" smtClean="0">
              <a:solidFill>
                <a:schemeClr val="bg1"/>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bg/>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xEl>
                                              <p:pRg st="0" end="0"/>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0" grpId="0" build="p" animBg="1"/>
      <p:bldP spid="17" grpId="0" build="p"/>
      <p:bldP spid="18" grpId="0" animBg="1"/>
      <p:bldP spid="21" grpId="0" build="p"/>
      <p:bldP spid="22" grpId="0"/>
      <p:bldP spid="23" grpId="0"/>
      <p:bldP spid="13" grpId="0" build="p"/>
      <p:bldP spid="14"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29673</TotalTime>
  <Words>603</Words>
  <Application>Microsoft Macintosh PowerPoint</Application>
  <PresentationFormat>On-screen Show (16:10)</PresentationFormat>
  <Paragraphs>24</Paragraphs>
  <Slides>6</Slides>
  <Notes>1</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Default Design</vt:lpstr>
      <vt:lpstr>Slide 1</vt:lpstr>
      <vt:lpstr>Slide 2</vt:lpstr>
      <vt:lpstr>Slide 3</vt:lpstr>
      <vt:lpstr>Slide 4</vt:lpstr>
      <vt:lpstr>Slide 5</vt:lpstr>
      <vt:lpstr>Slide 6</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278</cp:revision>
  <cp:lastPrinted>2016-07-06T23:32:52Z</cp:lastPrinted>
  <dcterms:created xsi:type="dcterms:W3CDTF">2016-07-06T08:13:35Z</dcterms:created>
  <dcterms:modified xsi:type="dcterms:W3CDTF">2016-07-06T23:36:53Z</dcterms:modified>
</cp:coreProperties>
</file>